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1" r:id="rId4"/>
    <p:sldId id="259" r:id="rId5"/>
    <p:sldId id="260" r:id="rId6"/>
    <p:sldId id="261" r:id="rId7"/>
    <p:sldId id="262" r:id="rId8"/>
    <p:sldId id="755" r:id="rId9"/>
    <p:sldId id="802" r:id="rId10"/>
    <p:sldId id="784" r:id="rId11"/>
    <p:sldId id="822" r:id="rId12"/>
    <p:sldId id="840" r:id="rId13"/>
    <p:sldId id="841" r:id="rId14"/>
    <p:sldId id="842" r:id="rId15"/>
    <p:sldId id="804" r:id="rId16"/>
    <p:sldId id="849" r:id="rId17"/>
    <p:sldId id="790" r:id="rId18"/>
    <p:sldId id="844" r:id="rId19"/>
    <p:sldId id="845" r:id="rId20"/>
    <p:sldId id="846" r:id="rId21"/>
    <p:sldId id="823" r:id="rId22"/>
    <p:sldId id="847" r:id="rId23"/>
    <p:sldId id="848" r:id="rId24"/>
    <p:sldId id="585" r:id="rId25"/>
    <p:sldId id="407" r:id="rId26"/>
    <p:sldId id="417" r:id="rId27"/>
    <p:sldId id="281" r:id="rId28"/>
    <p:sldId id="275" r:id="rId29"/>
    <p:sldId id="276" r:id="rId30"/>
    <p:sldId id="277" r:id="rId31"/>
    <p:sldId id="278" r:id="rId32"/>
    <p:sldId id="283" r:id="rId33"/>
    <p:sldId id="284" r:id="rId34"/>
    <p:sldId id="309" r:id="rId35"/>
    <p:sldId id="310" r:id="rId36"/>
    <p:sldId id="288" r:id="rId37"/>
    <p:sldId id="289" r:id="rId38"/>
    <p:sldId id="58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26/10/2022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02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28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Oktober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738" y="228600"/>
            <a:ext cx="114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600200"/>
            <a:ext cx="883624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Hal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Ehwal</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Agama Terengganu</a:t>
            </a:r>
          </a:p>
        </p:txBody>
      </p:sp>
      <p:sp>
        <p:nvSpPr>
          <p:cNvPr id="9" name="Rectangle 5"/>
          <p:cNvSpPr txBox="1">
            <a:spLocks noChangeArrowheads="1"/>
          </p:cNvSpPr>
          <p:nvPr/>
        </p:nvSpPr>
        <p:spPr>
          <a:xfrm>
            <a:off x="2438400" y="220980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43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2" name="Rectangle 1"/>
          <p:cNvSpPr/>
          <p:nvPr/>
        </p:nvSpPr>
        <p:spPr>
          <a:xfrm>
            <a:off x="548547" y="3743742"/>
            <a:ext cx="8347158" cy="2123658"/>
          </a:xfrm>
          <a:prstGeom prst="rect">
            <a:avLst/>
          </a:prstGeom>
        </p:spPr>
        <p:txBody>
          <a:bodyPr wrap="none">
            <a:spAutoFit/>
            <a:scene3d>
              <a:camera prst="orthographicFront"/>
              <a:lightRig rig="threePt" dir="t"/>
            </a:scene3d>
            <a:sp3d extrusionH="57150">
              <a:bevelT w="38100" h="38100" prst="angle"/>
            </a:sp3d>
          </a:bodyPr>
          <a:lstStyle/>
          <a:p>
            <a:pPr algn="ctr"/>
            <a:r>
              <a:rPr lang="en-US" sz="66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MEMAKMURKAN </a:t>
            </a:r>
            <a:endParaRPr lang="en-US" sz="66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endParaRPr>
          </a:p>
          <a:p>
            <a:pPr algn="ctr"/>
            <a:r>
              <a:rPr lang="en-US" sz="6600" b="1" spc="50" dirty="0" smtClean="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rPr>
              <a:t>MASJID</a:t>
            </a:r>
            <a:endParaRPr lang="en-US" sz="6600" b="1" spc="50" dirty="0">
              <a:ln w="12700" cmpd="sng">
                <a:solidFill>
                  <a:schemeClr val="accent6">
                    <a:satMod val="120000"/>
                    <a:shade val="80000"/>
                  </a:schemeClr>
                </a:solidFill>
                <a:prstDash val="solid"/>
              </a:ln>
              <a:solidFill>
                <a:schemeClr val="accent6">
                  <a:tint val="1000"/>
                </a:schemeClr>
              </a:solidFill>
              <a:effectLst>
                <a:glow rad="63500">
                  <a:schemeClr val="accent6">
                    <a:satMod val="175000"/>
                    <a:alpha val="40000"/>
                  </a:schemeClr>
                </a:glow>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41452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22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Ahmad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Shalabi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menyatakan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685800" y="2209800"/>
            <a:ext cx="7696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Di </a:t>
            </a:r>
            <a:r>
              <a:rPr lang="sv-SE" sz="3200" b="1" dirty="0" smtClean="0">
                <a:ln w="1905"/>
                <a:solidFill>
                  <a:schemeClr val="accent5">
                    <a:lumMod val="50000"/>
                  </a:schemeClr>
                </a:solidFill>
                <a:effectLst>
                  <a:innerShdw blurRad="69850" dist="43180" dir="5400000">
                    <a:srgbClr val="000000">
                      <a:alpha val="65000"/>
                    </a:srgbClr>
                  </a:innerShdw>
                </a:effectLst>
              </a:rPr>
              <a:t>dalam masjid </a:t>
            </a:r>
            <a:r>
              <a:rPr lang="sv-SE" sz="3200" b="1" dirty="0">
                <a:ln w="1905"/>
                <a:solidFill>
                  <a:schemeClr val="accent5">
                    <a:lumMod val="50000"/>
                  </a:schemeClr>
                </a:solidFill>
                <a:effectLst>
                  <a:innerShdw blurRad="69850" dist="43180" dir="5400000">
                    <a:srgbClr val="000000">
                      <a:alpha val="65000"/>
                    </a:srgbClr>
                  </a:innerShdw>
                </a:effectLst>
              </a:rPr>
              <a:t>itulah juga Rasulullah SAW menyusun strategi peperangan, menyelesaikan sebarang perselisihan di kalangan anggota masyarakatnya dan juga sebagai tempat menerima perutusan-perutusan yang datang dari </a:t>
            </a:r>
            <a:r>
              <a:rPr lang="sv-SE" sz="3200" b="1" dirty="0" smtClean="0">
                <a:ln w="1905"/>
                <a:solidFill>
                  <a:schemeClr val="accent5">
                    <a:lumMod val="50000"/>
                  </a:schemeClr>
                </a:solidFill>
                <a:effectLst>
                  <a:innerShdw blurRad="69850" dist="43180" dir="5400000">
                    <a:srgbClr val="000000">
                      <a:alpha val="65000"/>
                    </a:srgbClr>
                  </a:innerShdw>
                </a:effectLst>
              </a:rPr>
              <a:t>luar</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3074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9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205287" y="1370649"/>
            <a:ext cx="672467"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2757486" y="4329114"/>
            <a:ext cx="672467"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Ahmad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Shalabi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menyatakan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685800" y="2057400"/>
            <a:ext cx="7696200" cy="2209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Dari masjid juga, Rasulullah SAW melatih sendiri para Sahabat melalui pendidikan secara khusus hingga lahir keperibadian muslim sejati dan terbilang</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304800" y="4953000"/>
            <a:ext cx="5867400" cy="175260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7030A0"/>
                </a:solidFill>
                <a:effectLst>
                  <a:innerShdw blurRad="69850" dist="43180" dir="5400000">
                    <a:srgbClr val="000000">
                      <a:alpha val="65000"/>
                    </a:srgbClr>
                  </a:innerShdw>
                </a:effectLst>
              </a:rPr>
              <a:t>Baginda membentuk para Sahabatnya menjadi pewaris perjuangan Islam dan berjaya meneruskan dakwah islamiyyah ke segenap penjuru alam</a:t>
            </a:r>
            <a:endParaRPr lang="en-US" sz="2600" b="1" dirty="0">
              <a:ln w="1905"/>
              <a:solidFill>
                <a:srgbClr val="7030A0"/>
              </a:solidFill>
              <a:effectLst>
                <a:innerShdw blurRad="69850" dist="43180" dir="5400000">
                  <a:srgbClr val="000000">
                    <a:alpha val="65000"/>
                  </a:srgbClr>
                </a:innerShdw>
              </a:effectLst>
            </a:endParaRPr>
          </a:p>
        </p:txBody>
      </p:sp>
      <p:sp>
        <p:nvSpPr>
          <p:cNvPr id="9" name="Chevron 8"/>
          <p:cNvSpPr/>
          <p:nvPr/>
        </p:nvSpPr>
        <p:spPr>
          <a:xfrm>
            <a:off x="6185533" y="5554980"/>
            <a:ext cx="672467" cy="54864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858000" y="5067300"/>
            <a:ext cx="2045970" cy="1524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v-SE"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Digelar </a:t>
            </a:r>
          </a:p>
          <a:p>
            <a:pPr algn="ctr"/>
            <a:r>
              <a:rPr lang="en-MY"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r>
              <a:rPr lang="en-MY"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enerasi</a:t>
            </a:r>
            <a:r>
              <a:rPr lang="en-MY"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MY"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MY"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asjid</a:t>
            </a: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6765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22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6754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52400" y="381000"/>
            <a:ext cx="8839200" cy="1143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Profesor</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Muhammad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Sa’id</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Ramadhan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Al-</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Bouti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pernah</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berkata</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457200" y="2514600"/>
            <a:ext cx="8229600" cy="3733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“Tidak hairanlah, jika masjid merupakan tonggak utama dan terpenting yang menjadi asas pembentukan sebuah masyarakat Islam yang unggul, kerana masyarakat Islam tidak akan terbentuk secara kukuh dan rapi, kecuali dengan kesungguhan mereka terhadap ajaran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0247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8000"/>
          </a:stretch>
        </a:blipFill>
        <a:effectLst/>
      </p:bgPr>
    </p:bg>
    <p:spTree>
      <p:nvGrpSpPr>
        <p:cNvPr id="1" name=""/>
        <p:cNvGrpSpPr/>
        <p:nvPr/>
      </p:nvGrpSpPr>
      <p:grpSpPr>
        <a:xfrm>
          <a:off x="0" y="0"/>
          <a:ext cx="0" cy="0"/>
          <a:chOff x="0" y="0"/>
          <a:chExt cx="0" cy="0"/>
        </a:xfrm>
      </p:grpSpPr>
      <p:sp>
        <p:nvSpPr>
          <p:cNvPr id="2" name="Curved Right Arrow 1"/>
          <p:cNvSpPr/>
          <p:nvPr/>
        </p:nvSpPr>
        <p:spPr>
          <a:xfrm>
            <a:off x="228600" y="876300"/>
            <a:ext cx="1053465" cy="18669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7357110" y="2438400"/>
            <a:ext cx="1371600" cy="2971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698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MEMAKMURKAN MASJID</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295400" y="2057400"/>
            <a:ext cx="6347460" cy="990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Sangat dianjurkan oleh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990600" y="4312920"/>
            <a:ext cx="6318886" cy="155448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tx1"/>
                </a:solidFill>
                <a:effectLst>
                  <a:innerShdw blurRad="69850" dist="43180" dir="5400000">
                    <a:srgbClr val="000000">
                      <a:alpha val="65000"/>
                    </a:srgbClr>
                  </a:innerShdw>
                </a:effectLst>
              </a:rPr>
              <a:t>Ia merupakan tanda keimanan seseorang dan amanah Allah </a:t>
            </a:r>
            <a:r>
              <a:rPr lang="sv-SE" sz="3200" b="1" dirty="0" smtClean="0">
                <a:ln w="1905"/>
                <a:solidFill>
                  <a:schemeClr val="tx1"/>
                </a:solidFill>
                <a:effectLst>
                  <a:innerShdw blurRad="69850" dist="43180" dir="5400000">
                    <a:srgbClr val="000000">
                      <a:alpha val="65000"/>
                    </a:srgbClr>
                  </a:innerShdw>
                </a:effectLst>
              </a:rPr>
              <a:t>SWT ke </a:t>
            </a:r>
            <a:r>
              <a:rPr lang="sv-SE" sz="3200" b="1" dirty="0">
                <a:ln w="1905"/>
                <a:solidFill>
                  <a:schemeClr val="tx1"/>
                </a:solidFill>
                <a:effectLst>
                  <a:innerShdw blurRad="69850" dist="43180" dir="5400000">
                    <a:srgbClr val="000000">
                      <a:alpha val="65000"/>
                    </a:srgbClr>
                  </a:innerShdw>
                </a:effectLst>
              </a:rPr>
              <a:t>atas diri setiap muslim</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604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922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9000"/>
          </a:stretch>
        </a:blipFill>
        <a:effectLst/>
      </p:bgPr>
    </p:bg>
    <p:spTree>
      <p:nvGrpSpPr>
        <p:cNvPr id="1" name=""/>
        <p:cNvGrpSpPr/>
        <p:nvPr/>
      </p:nvGrpSpPr>
      <p:grpSpPr>
        <a:xfrm>
          <a:off x="0" y="0"/>
          <a:ext cx="0" cy="0"/>
          <a:chOff x="0" y="0"/>
          <a:chExt cx="0" cy="0"/>
        </a:xfrm>
      </p:grpSpPr>
      <p:sp>
        <p:nvSpPr>
          <p:cNvPr id="4" name="Rounded Rectangle 3"/>
          <p:cNvSpPr/>
          <p:nvPr/>
        </p:nvSpPr>
        <p:spPr>
          <a:xfrm>
            <a:off x="609600" y="2362200"/>
            <a:ext cx="8153400" cy="2895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Masjid sebagai pusat ibadat, baik ibadat khusus mahupun ibadat umum. Ibadat khusus ialah ibadat secara langsung kepada Allah seperti solat lima waktu, membaca al-Quran, I’tikaf dan lain-lain. Manakala ibadat umum pula ialah ibadat yang ada hubungan dengan masyarakat sekelilingnya, bagi menjalinkan “</a:t>
            </a:r>
            <a:r>
              <a:rPr lang="sv-SE" sz="2400" b="1">
                <a:ln w="1905"/>
                <a:solidFill>
                  <a:schemeClr val="accent5">
                    <a:lumMod val="50000"/>
                  </a:schemeClr>
                </a:solidFill>
                <a:effectLst>
                  <a:innerShdw blurRad="69850" dist="43180" dir="5400000">
                    <a:srgbClr val="000000">
                      <a:alpha val="65000"/>
                    </a:srgbClr>
                  </a:innerShdw>
                </a:effectLst>
              </a:rPr>
              <a:t>Ukhuwwah </a:t>
            </a:r>
            <a:r>
              <a:rPr lang="sv-SE" sz="2400" b="1" smtClean="0">
                <a:ln w="1905"/>
                <a:solidFill>
                  <a:schemeClr val="accent5">
                    <a:lumMod val="50000"/>
                  </a:schemeClr>
                </a:solidFill>
                <a:effectLst>
                  <a:innerShdw blurRad="69850" dist="43180" dir="5400000">
                    <a:srgbClr val="000000">
                      <a:alpha val="65000"/>
                    </a:srgbClr>
                  </a:innerShdw>
                </a:effectLst>
              </a:rPr>
              <a:t>Islamiyyah” </a:t>
            </a:r>
            <a:r>
              <a:rPr lang="sv-SE" sz="2400" b="1" dirty="0">
                <a:ln w="1905"/>
                <a:solidFill>
                  <a:schemeClr val="accent5">
                    <a:lumMod val="50000"/>
                  </a:schemeClr>
                </a:solidFill>
                <a:effectLst>
                  <a:innerShdw blurRad="69850" dist="43180" dir="5400000">
                    <a:srgbClr val="000000">
                      <a:alpha val="65000"/>
                    </a:srgbClr>
                  </a:innerShdw>
                </a:effectLst>
              </a:rPr>
              <a:t>seperti </a:t>
            </a:r>
            <a:r>
              <a:rPr lang="sv-SE" sz="2400" b="1" dirty="0" smtClean="0">
                <a:ln w="1905"/>
                <a:solidFill>
                  <a:schemeClr val="accent5">
                    <a:lumMod val="50000"/>
                  </a:schemeClr>
                </a:solidFill>
                <a:effectLst>
                  <a:innerShdw blurRad="69850" dist="43180" dir="5400000">
                    <a:srgbClr val="000000">
                      <a:alpha val="65000"/>
                    </a:srgbClr>
                  </a:innerShdw>
                </a:effectLst>
              </a:rPr>
              <a:t>sambutan Maal </a:t>
            </a:r>
            <a:r>
              <a:rPr lang="sv-SE" sz="2400" b="1" dirty="0">
                <a:ln w="1905"/>
                <a:solidFill>
                  <a:schemeClr val="accent5">
                    <a:lumMod val="50000"/>
                  </a:schemeClr>
                </a:solidFill>
                <a:effectLst>
                  <a:innerShdw blurRad="69850" dist="43180" dir="5400000">
                    <a:srgbClr val="000000">
                      <a:alpha val="65000"/>
                    </a:srgbClr>
                  </a:innerShdw>
                </a:effectLst>
              </a:rPr>
              <a:t>Hijrah, Maulidur Rasul dan lain-lain.</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685800" y="304800"/>
            <a:ext cx="7962900" cy="10668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Masjid </a:t>
            </a:r>
            <a:r>
              <a:rPr lang="sv-SE" sz="2400" b="1" dirty="0">
                <a:ln w="1905"/>
                <a:solidFill>
                  <a:srgbClr val="0070C0"/>
                </a:solidFill>
                <a:effectLst>
                  <a:innerShdw blurRad="69850" dist="43180" dir="5400000">
                    <a:srgbClr val="000000">
                      <a:alpha val="65000"/>
                    </a:srgbClr>
                  </a:innerShdw>
                </a:effectLst>
              </a:rPr>
              <a:t>hendaklah digerakkan melalui pelbagai aktiviti lapangan hidup</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1435" y="19050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9000"/>
          </a:stretch>
        </a:blipFill>
        <a:effectLst/>
      </p:bgPr>
    </p:bg>
    <p:spTree>
      <p:nvGrpSpPr>
        <p:cNvPr id="1" name=""/>
        <p:cNvGrpSpPr/>
        <p:nvPr/>
      </p:nvGrpSpPr>
      <p:grpSpPr>
        <a:xfrm>
          <a:off x="0" y="0"/>
          <a:ext cx="0" cy="0"/>
          <a:chOff x="0" y="0"/>
          <a:chExt cx="0" cy="0"/>
        </a:xfrm>
      </p:grpSpPr>
      <p:sp>
        <p:nvSpPr>
          <p:cNvPr id="4" name="Rounded Rectangle 3"/>
          <p:cNvSpPr/>
          <p:nvPr/>
        </p:nvSpPr>
        <p:spPr>
          <a:xfrm>
            <a:off x="685800" y="2438400"/>
            <a:ext cx="8153400" cy="2895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Menetapkan masjid sebagai pusat pembangunan ilmu dan intelektual, sumber ilmu dan maklumat, seperti mengadakan kelas-kelas pengajian agama, komputer, kursus perkahwinan dan keibu bapaan, kursus motivasi dan lain-lain. Melalui program-program ini akan dapat memberi kefahaman dan penghayatan kepada masyarakat, selain daripada melahirkan golongan yang cintakan ilmu.</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685800" y="304800"/>
            <a:ext cx="7962900" cy="10668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Masjid </a:t>
            </a:r>
            <a:r>
              <a:rPr lang="sv-SE" sz="2400" b="1" dirty="0">
                <a:ln w="1905"/>
                <a:solidFill>
                  <a:srgbClr val="0070C0"/>
                </a:solidFill>
                <a:effectLst>
                  <a:innerShdw blurRad="69850" dist="43180" dir="5400000">
                    <a:srgbClr val="000000">
                      <a:alpha val="65000"/>
                    </a:srgbClr>
                  </a:innerShdw>
                </a:effectLst>
              </a:rPr>
              <a:t>hendaklah digerakkan melalui pelbagai aktiviti lapangan hidup</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304800" y="19812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6198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9000"/>
          </a:stretch>
        </a:blipFill>
        <a:effectLst/>
      </p:bgPr>
    </p:bg>
    <p:spTree>
      <p:nvGrpSpPr>
        <p:cNvPr id="1" name=""/>
        <p:cNvGrpSpPr/>
        <p:nvPr/>
      </p:nvGrpSpPr>
      <p:grpSpPr>
        <a:xfrm>
          <a:off x="0" y="0"/>
          <a:ext cx="0" cy="0"/>
          <a:chOff x="0" y="0"/>
          <a:chExt cx="0" cy="0"/>
        </a:xfrm>
      </p:grpSpPr>
      <p:sp>
        <p:nvSpPr>
          <p:cNvPr id="4" name="Rounded Rectangle 3"/>
          <p:cNvSpPr/>
          <p:nvPr/>
        </p:nvSpPr>
        <p:spPr>
          <a:xfrm>
            <a:off x="685800" y="1905000"/>
            <a:ext cx="8153400" cy="2133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Masjid sebagai pemupuk budaya kemasyarakatan seperti bermesyuarat, majlis berkhatan, walimatul urus, pusat jagaan anak-anak, pusat khidmat nasihat, klinik dan lain-lain. Natijahnya, ia dapat melahirkan masyarakat bersatupadu, bekerjasama, dan saling bantu-membantu.</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685800" y="304800"/>
            <a:ext cx="7962900" cy="10668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Masjid </a:t>
            </a:r>
            <a:r>
              <a:rPr lang="sv-SE" sz="2400" b="1" dirty="0">
                <a:ln w="1905"/>
                <a:solidFill>
                  <a:srgbClr val="0070C0"/>
                </a:solidFill>
                <a:effectLst>
                  <a:innerShdw blurRad="69850" dist="43180" dir="5400000">
                    <a:srgbClr val="000000">
                      <a:alpha val="65000"/>
                    </a:srgbClr>
                  </a:innerShdw>
                </a:effectLst>
              </a:rPr>
              <a:t>hendaklah digerakkan melalui pelbagai aktiviti lapangan hidup</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304800" y="1524000"/>
            <a:ext cx="2133600" cy="5334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685800" y="4572000"/>
            <a:ext cx="8229600" cy="2133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b="1" dirty="0">
                <a:ln w="1905"/>
                <a:solidFill>
                  <a:schemeClr val="accent5">
                    <a:lumMod val="50000"/>
                  </a:schemeClr>
                </a:solidFill>
                <a:effectLst>
                  <a:innerShdw blurRad="69850" dist="43180" dir="5400000">
                    <a:srgbClr val="000000">
                      <a:alpha val="65000"/>
                    </a:srgbClr>
                  </a:innerShdw>
                </a:effectLst>
              </a:rPr>
              <a:t>Masjid sebagai penggalak sumber ekonomi seperti mengadakan ceramah/forum usahawan, pertanian, aktiviti memajukan harta milik masjid, mewujudkan kaunter pungutan zakat dan lain-lain. Dengan ini adalah diharapkan dapat meningkatkan harta modal masjid dan ekonomi umat islam setempat.</a:t>
            </a:r>
            <a:endParaRPr lang="en-US" sz="2300" b="1" dirty="0">
              <a:ln w="1905"/>
              <a:solidFill>
                <a:schemeClr val="accent5">
                  <a:lumMod val="50000"/>
                </a:schemeClr>
              </a:solidFill>
              <a:effectLst>
                <a:innerShdw blurRad="69850" dist="43180" dir="5400000">
                  <a:srgbClr val="000000">
                    <a:alpha val="65000"/>
                  </a:srgbClr>
                </a:innerShdw>
              </a:effectLst>
            </a:endParaRPr>
          </a:p>
        </p:txBody>
      </p:sp>
      <p:sp>
        <p:nvSpPr>
          <p:cNvPr id="7" name="Cloud 6"/>
          <p:cNvSpPr/>
          <p:nvPr/>
        </p:nvSpPr>
        <p:spPr>
          <a:xfrm>
            <a:off x="304800" y="4267200"/>
            <a:ext cx="1905000" cy="5334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6776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xEl>
                                              <p:pRg st="0" end="0"/>
                                            </p:txEl>
                                          </p:spTgt>
                                        </p:tgtEl>
                                        <p:attrNameLst>
                                          <p:attrName>r</p:attrName>
                                        </p:attrNameLst>
                                      </p:cBhvr>
                                    </p:animRot>
                                    <p:animRot by="-240000">
                                      <p:cBhvr>
                                        <p:cTn id="13" dur="200" fill="hold">
                                          <p:stCondLst>
                                            <p:cond delay="200"/>
                                          </p:stCondLst>
                                        </p:cTn>
                                        <p:tgtEl>
                                          <p:spTgt spid="7">
                                            <p:txEl>
                                              <p:pRg st="0" end="0"/>
                                            </p:txEl>
                                          </p:spTgt>
                                        </p:tgtEl>
                                        <p:attrNameLst>
                                          <p:attrName>r</p:attrName>
                                        </p:attrNameLst>
                                      </p:cBhvr>
                                    </p:animRot>
                                    <p:animRot by="240000">
                                      <p:cBhvr>
                                        <p:cTn id="14" dur="200" fill="hold">
                                          <p:stCondLst>
                                            <p:cond delay="400"/>
                                          </p:stCondLst>
                                        </p:cTn>
                                        <p:tgtEl>
                                          <p:spTgt spid="7">
                                            <p:txEl>
                                              <p:pRg st="0" end="0"/>
                                            </p:txEl>
                                          </p:spTgt>
                                        </p:tgtEl>
                                        <p:attrNameLst>
                                          <p:attrName>r</p:attrName>
                                        </p:attrNameLst>
                                      </p:cBhvr>
                                    </p:animRot>
                                    <p:animRot by="-240000">
                                      <p:cBhvr>
                                        <p:cTn id="15" dur="200" fill="hold">
                                          <p:stCondLst>
                                            <p:cond delay="600"/>
                                          </p:stCondLst>
                                        </p:cTn>
                                        <p:tgtEl>
                                          <p:spTgt spid="7">
                                            <p:txEl>
                                              <p:pRg st="0" end="0"/>
                                            </p:txEl>
                                          </p:spTgt>
                                        </p:tgtEl>
                                        <p:attrNameLst>
                                          <p:attrName>r</p:attrName>
                                        </p:attrNameLst>
                                      </p:cBhvr>
                                    </p:animRot>
                                    <p:animRot by="120000">
                                      <p:cBhvr>
                                        <p:cTn id="16" dur="200" fill="hold">
                                          <p:stCondLst>
                                            <p:cond delay="80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9000"/>
          </a:stretch>
        </a:blipFill>
        <a:effectLst/>
      </p:bgPr>
    </p:bg>
    <p:spTree>
      <p:nvGrpSpPr>
        <p:cNvPr id="1" name=""/>
        <p:cNvGrpSpPr/>
        <p:nvPr/>
      </p:nvGrpSpPr>
      <p:grpSpPr>
        <a:xfrm>
          <a:off x="0" y="0"/>
          <a:ext cx="0" cy="0"/>
          <a:chOff x="0" y="0"/>
          <a:chExt cx="0" cy="0"/>
        </a:xfrm>
      </p:grpSpPr>
      <p:sp>
        <p:nvSpPr>
          <p:cNvPr id="4" name="Rounded Rectangle 3"/>
          <p:cNvSpPr/>
          <p:nvPr/>
        </p:nvSpPr>
        <p:spPr>
          <a:xfrm>
            <a:off x="685800" y="1981200"/>
            <a:ext cx="7962900" cy="1600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Masjid sebagai pemupuk seni seperti kelas latihan tilawah al-Quran, berzanji, nasyid, seni khat, taman rekriasi dan </a:t>
            </a:r>
            <a:r>
              <a:rPr lang="sv-SE" sz="2800" b="1" dirty="0" smtClean="0">
                <a:ln w="1905"/>
                <a:solidFill>
                  <a:schemeClr val="accent5">
                    <a:lumMod val="50000"/>
                  </a:schemeClr>
                </a:solidFill>
                <a:effectLst>
                  <a:innerShdw blurRad="69850" dist="43180" dir="5400000">
                    <a:srgbClr val="000000">
                      <a:alpha val="65000"/>
                    </a:srgbClr>
                  </a:innerShdw>
                </a:effectLst>
              </a:rPr>
              <a:t>lain-lain.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685800" y="304800"/>
            <a:ext cx="7962900" cy="106680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0070C0"/>
                </a:solidFill>
                <a:effectLst>
                  <a:innerShdw blurRad="69850" dist="43180" dir="5400000">
                    <a:srgbClr val="000000">
                      <a:alpha val="65000"/>
                    </a:srgbClr>
                  </a:innerShdw>
                </a:effectLst>
              </a:rPr>
              <a:t>Masjid </a:t>
            </a:r>
            <a:r>
              <a:rPr lang="sv-SE" sz="2400" b="1" dirty="0">
                <a:ln w="1905"/>
                <a:solidFill>
                  <a:srgbClr val="0070C0"/>
                </a:solidFill>
                <a:effectLst>
                  <a:innerShdw blurRad="69850" dist="43180" dir="5400000">
                    <a:srgbClr val="000000">
                      <a:alpha val="65000"/>
                    </a:srgbClr>
                  </a:innerShdw>
                </a:effectLst>
              </a:rPr>
              <a:t>hendaklah digerakkan melalui pelbagai aktiviti lapangan hidup</a:t>
            </a:r>
            <a:endParaRPr lang="en-US" sz="24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304800" y="1600200"/>
            <a:ext cx="2133600" cy="5334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KELIMA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685800" y="4343400"/>
            <a:ext cx="7962900" cy="1905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Masjid sebagai pembentuk kematangan minda seperti mengadakan forum oleh tokoh-tokoh ilmuan, seminar, kursus, latihan, pertandingan syarahan, khutbah dan lain-lain.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7" name="Cloud 6"/>
          <p:cNvSpPr/>
          <p:nvPr/>
        </p:nvSpPr>
        <p:spPr>
          <a:xfrm>
            <a:off x="381000" y="3962400"/>
            <a:ext cx="1905000" cy="5334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KEENAM</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881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xEl>
                                              <p:pRg st="0" end="0"/>
                                            </p:txEl>
                                          </p:spTgt>
                                        </p:tgtEl>
                                        <p:attrNameLst>
                                          <p:attrName>r</p:attrName>
                                        </p:attrNameLst>
                                      </p:cBhvr>
                                    </p:animRot>
                                    <p:animRot by="-240000">
                                      <p:cBhvr>
                                        <p:cTn id="13" dur="200" fill="hold">
                                          <p:stCondLst>
                                            <p:cond delay="200"/>
                                          </p:stCondLst>
                                        </p:cTn>
                                        <p:tgtEl>
                                          <p:spTgt spid="7">
                                            <p:txEl>
                                              <p:pRg st="0" end="0"/>
                                            </p:txEl>
                                          </p:spTgt>
                                        </p:tgtEl>
                                        <p:attrNameLst>
                                          <p:attrName>r</p:attrName>
                                        </p:attrNameLst>
                                      </p:cBhvr>
                                    </p:animRot>
                                    <p:animRot by="240000">
                                      <p:cBhvr>
                                        <p:cTn id="14" dur="200" fill="hold">
                                          <p:stCondLst>
                                            <p:cond delay="400"/>
                                          </p:stCondLst>
                                        </p:cTn>
                                        <p:tgtEl>
                                          <p:spTgt spid="7">
                                            <p:txEl>
                                              <p:pRg st="0" end="0"/>
                                            </p:txEl>
                                          </p:spTgt>
                                        </p:tgtEl>
                                        <p:attrNameLst>
                                          <p:attrName>r</p:attrName>
                                        </p:attrNameLst>
                                      </p:cBhvr>
                                    </p:animRot>
                                    <p:animRot by="-240000">
                                      <p:cBhvr>
                                        <p:cTn id="15" dur="200" fill="hold">
                                          <p:stCondLst>
                                            <p:cond delay="600"/>
                                          </p:stCondLst>
                                        </p:cTn>
                                        <p:tgtEl>
                                          <p:spTgt spid="7">
                                            <p:txEl>
                                              <p:pRg st="0" end="0"/>
                                            </p:txEl>
                                          </p:spTgt>
                                        </p:tgtEl>
                                        <p:attrNameLst>
                                          <p:attrName>r</p:attrName>
                                        </p:attrNameLst>
                                      </p:cBhvr>
                                    </p:animRot>
                                    <p:animRot by="120000">
                                      <p:cBhvr>
                                        <p:cTn id="16" dur="200" fill="hold">
                                          <p:stCondLst>
                                            <p:cond delay="80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9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304346" y="1103946"/>
            <a:ext cx="596267"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457201" y="2057400"/>
            <a:ext cx="838200" cy="22479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371600" y="3276600"/>
            <a:ext cx="6400799" cy="22098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tx1"/>
                </a:solidFill>
                <a:effectLst>
                  <a:innerShdw blurRad="69850" dist="43180" dir="5400000">
                    <a:srgbClr val="000000">
                      <a:alpha val="65000"/>
                    </a:srgbClr>
                  </a:innerShdw>
                </a:effectLst>
              </a:rPr>
              <a:t>Bukan sekadar tempat memperteguhkan keimanan, malahan sebagai tempat menggilap kecemerlangan umat Islam</a:t>
            </a:r>
            <a:endParaRPr lang="en-US" sz="32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295400" y="304800"/>
            <a:ext cx="6629400" cy="8382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FUNGSI MASJID AMAT LUAS</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685800" y="1752600"/>
            <a:ext cx="76962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Ia menyentuh setiap sendi kehidupan umat Islam</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6726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9000"/>
          </a:stretch>
        </a:blipFill>
        <a:effectLst/>
      </p:bgPr>
    </p:bg>
    <p:spTree>
      <p:nvGrpSpPr>
        <p:cNvPr id="1" name=""/>
        <p:cNvGrpSpPr/>
        <p:nvPr/>
      </p:nvGrpSpPr>
      <p:grpSpPr>
        <a:xfrm>
          <a:off x="0" y="0"/>
          <a:ext cx="0" cy="0"/>
          <a:chOff x="0" y="0"/>
          <a:chExt cx="0" cy="0"/>
        </a:xfrm>
      </p:grpSpPr>
      <p:sp>
        <p:nvSpPr>
          <p:cNvPr id="10" name="Rounded Rectangle 9"/>
          <p:cNvSpPr/>
          <p:nvPr/>
        </p:nvSpPr>
        <p:spPr>
          <a:xfrm>
            <a:off x="266700" y="1143000"/>
            <a:ext cx="8686800" cy="3200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a:t>
            </a:r>
            <a:r>
              <a:rPr lang="sv-SE" sz="2800" b="1" dirty="0" smtClean="0">
                <a:ln w="1905"/>
                <a:solidFill>
                  <a:schemeClr val="tx1"/>
                </a:solidFill>
                <a:effectLst>
                  <a:innerShdw blurRad="69850" dist="43180" dir="5400000">
                    <a:srgbClr val="000000">
                      <a:alpha val="65000"/>
                    </a:srgbClr>
                  </a:innerShdw>
                </a:effectLst>
              </a:rPr>
              <a:t>arilah </a:t>
            </a:r>
            <a:r>
              <a:rPr lang="sv-SE" sz="2800" b="1" dirty="0">
                <a:ln w="1905"/>
                <a:solidFill>
                  <a:schemeClr val="tx1"/>
                </a:solidFill>
                <a:effectLst>
                  <a:innerShdw blurRad="69850" dist="43180" dir="5400000">
                    <a:srgbClr val="000000">
                      <a:alpha val="65000"/>
                    </a:srgbClr>
                  </a:innerShdw>
                </a:effectLst>
              </a:rPr>
              <a:t>kita sama-sama tingkatkan keazaman untuk memakmurkan rumah-rumah Allah dengan menghadiri sembahyang berjemaah, mengikuti kuliah-kuliah pengajaran dan segala aktiviti yang tersedia disusun atur oleh pihak masjid. Janganlah dijadikan kesibukan urusan harian sebagai penghalang untuk mengejar keuntungan saham akhirat</a:t>
            </a:r>
            <a:endParaRPr lang="en-US" sz="28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295400" y="228600"/>
            <a:ext cx="6629400" cy="762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 KHATIB</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Chevron 8"/>
          <p:cNvSpPr/>
          <p:nvPr/>
        </p:nvSpPr>
        <p:spPr>
          <a:xfrm rot="5400000">
            <a:off x="4190046" y="4481514"/>
            <a:ext cx="672467"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228600" y="5257800"/>
            <a:ext cx="8686800" cy="1447800"/>
          </a:xfrm>
          <a:prstGeom prst="roundRect">
            <a:avLst/>
          </a:prstGeom>
          <a:solidFill>
            <a:schemeClr val="accent2">
              <a:lumMod val="20000"/>
              <a:lumOff val="80000"/>
              <a:alpha val="92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Sama-sama mengajak </a:t>
            </a:r>
            <a:r>
              <a:rPr lang="sv-SE" sz="2800" b="1" dirty="0">
                <a:ln w="1905"/>
                <a:solidFill>
                  <a:schemeClr val="tx1"/>
                </a:solidFill>
                <a:effectLst>
                  <a:innerShdw blurRad="69850" dist="43180" dir="5400000">
                    <a:srgbClr val="000000">
                      <a:alpha val="65000"/>
                    </a:srgbClr>
                  </a:innerShdw>
                </a:effectLst>
              </a:rPr>
              <a:t>anak isteri kita, jiran, sahabat dan rakan taulan agar mereka turut serta bersama menghayati dan mengimarahkan masjid</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000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9000"/>
          </a:stretch>
        </a:blipFill>
        <a:effectLst/>
      </p:bgPr>
    </p:bg>
    <p:spTree>
      <p:nvGrpSpPr>
        <p:cNvPr id="1" name=""/>
        <p:cNvGrpSpPr/>
        <p:nvPr/>
      </p:nvGrpSpPr>
      <p:grpSpPr>
        <a:xfrm>
          <a:off x="0" y="0"/>
          <a:ext cx="0" cy="0"/>
          <a:chOff x="0" y="0"/>
          <a:chExt cx="0" cy="0"/>
        </a:xfrm>
      </p:grpSpPr>
      <p:sp>
        <p:nvSpPr>
          <p:cNvPr id="10" name="Rounded Rectangle 9"/>
          <p:cNvSpPr/>
          <p:nvPr/>
        </p:nvSpPr>
        <p:spPr>
          <a:xfrm>
            <a:off x="266700" y="1219200"/>
            <a:ext cx="8686800" cy="16002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Mudah-mudahan kita semua digolongkan oleh Allah sebagai hamba-hamba yang terikat hati dan sentiasa </a:t>
            </a:r>
            <a:r>
              <a:rPr lang="sv-SE" sz="2800" b="1" dirty="0">
                <a:ln w="1905"/>
                <a:solidFill>
                  <a:srgbClr val="FF0000"/>
                </a:solidFill>
                <a:effectLst>
                  <a:innerShdw blurRad="69850" dist="43180" dir="5400000">
                    <a:srgbClr val="000000">
                      <a:alpha val="65000"/>
                    </a:srgbClr>
                  </a:innerShdw>
                </a:effectLst>
              </a:rPr>
              <a:t>merindui dengan rumah-rumah Allah</a:t>
            </a:r>
            <a:endParaRPr lang="en-US" sz="2800" b="1" dirty="0">
              <a:ln w="1905"/>
              <a:solidFill>
                <a:srgbClr val="FF0000"/>
              </a:solidFill>
              <a:effectLst>
                <a:innerShdw blurRad="69850" dist="43180" dir="5400000">
                  <a:srgbClr val="000000">
                    <a:alpha val="65000"/>
                  </a:srgbClr>
                </a:innerShdw>
              </a:effectLst>
            </a:endParaRPr>
          </a:p>
        </p:txBody>
      </p:sp>
      <p:sp>
        <p:nvSpPr>
          <p:cNvPr id="5" name="Cloud 4"/>
          <p:cNvSpPr/>
          <p:nvPr/>
        </p:nvSpPr>
        <p:spPr>
          <a:xfrm>
            <a:off x="1295400" y="228600"/>
            <a:ext cx="6629400" cy="762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Harapan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Chevron 8"/>
          <p:cNvSpPr/>
          <p:nvPr/>
        </p:nvSpPr>
        <p:spPr>
          <a:xfrm rot="5400000">
            <a:off x="4033835" y="2957514"/>
            <a:ext cx="672467"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685800" y="3657600"/>
            <a:ext cx="7696200" cy="1981200"/>
          </a:xfrm>
          <a:prstGeom prst="roundRect">
            <a:avLst/>
          </a:prstGeom>
          <a:solidFill>
            <a:schemeClr val="accent2">
              <a:lumMod val="20000"/>
              <a:lumOff val="80000"/>
              <a:alpha val="92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Salah </a:t>
            </a:r>
            <a:r>
              <a:rPr lang="sv-SE" sz="2800" b="1" dirty="0">
                <a:ln w="1905"/>
                <a:solidFill>
                  <a:schemeClr val="tx1"/>
                </a:solidFill>
                <a:effectLst>
                  <a:innerShdw blurRad="69850" dist="43180" dir="5400000">
                    <a:srgbClr val="000000">
                      <a:alpha val="65000"/>
                    </a:srgbClr>
                  </a:innerShdw>
                </a:effectLst>
              </a:rPr>
              <a:t>satu daripada golongan yang bakal mendapat perlindungan Ilahi pada hari kiamat kelak ialah </a:t>
            </a:r>
            <a:r>
              <a:rPr lang="sv-SE" sz="2800" b="1" dirty="0">
                <a:ln w="1905"/>
                <a:solidFill>
                  <a:srgbClr val="FF0000"/>
                </a:solidFill>
                <a:effectLst>
                  <a:innerShdw blurRad="69850" dist="43180" dir="5400000">
                    <a:srgbClr val="000000">
                      <a:alpha val="65000"/>
                    </a:srgbClr>
                  </a:innerShdw>
                </a:effectLst>
              </a:rPr>
              <a:t>golongan mukmin yang hatinya sentiasa teringat dan rindukan kepada masjid</a:t>
            </a:r>
            <a:endParaRPr lang="en-US" sz="28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0928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880408"/>
            <a:ext cx="8305800" cy="1938992"/>
          </a:xfrm>
          <a:prstGeom prst="rect">
            <a:avLst/>
          </a:prstGeom>
          <a:solidFill>
            <a:schemeClr val="accent2">
              <a:lumMod val="50000"/>
              <a:alpha val="55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a:t>
            </a:r>
          </a:p>
        </p:txBody>
      </p:sp>
      <p:sp>
        <p:nvSpPr>
          <p:cNvPr id="5" name="TextBox 4"/>
          <p:cNvSpPr txBox="1"/>
          <p:nvPr/>
        </p:nvSpPr>
        <p:spPr>
          <a:xfrm>
            <a:off x="343147" y="2936081"/>
            <a:ext cx="8533906" cy="3785652"/>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p>
          <a:p>
            <a:pPr algn="ctr" fontAlgn="auto">
              <a:spcBef>
                <a:spcPts val="0"/>
              </a:spcBef>
              <a:spcAft>
                <a:spcPts val="0"/>
              </a:spcAft>
              <a:defRPr/>
            </a:pPr>
            <a:endParaRPr lang="en-US" sz="1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0"/>
            <a:ext cx="8866909" cy="594008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wahai Tuhan yang Maha Hidup lagi Maha Mentadbir segala urusan. Dengan rahmat-Mu, kami memohon pertolongan.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800" b="1" dirty="0" smtClean="0">
              <a:solidFill>
                <a:schemeClr val="accent5">
                  <a:lumMod val="50000"/>
                </a:schemeClr>
              </a:solidFill>
            </a:endParaRPr>
          </a:p>
          <a:p>
            <a:pPr algn="just"/>
            <a:r>
              <a:rPr lang="ms-MY" sz="2600" b="1" dirty="0" smtClean="0">
                <a:solidFill>
                  <a:schemeClr val="accent5">
                    <a:lumMod val="50000"/>
                  </a:schemeClr>
                </a:solidFill>
              </a:rPr>
              <a:t>Wahai </a:t>
            </a:r>
            <a:r>
              <a:rPr lang="ms-MY" sz="2600" b="1" dirty="0">
                <a:solidFill>
                  <a:schemeClr val="accent5">
                    <a:lumMod val="50000"/>
                  </a:schemeClr>
                </a:solidFill>
              </a:rPr>
              <a:t>Tuhan kami! Ampunilah kami,keluarga 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3884" y="1295400"/>
            <a:ext cx="8382001"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أَجْمَعِينَ</a:t>
            </a:r>
          </a:p>
        </p:txBody>
      </p:sp>
      <p:sp>
        <p:nvSpPr>
          <p:cNvPr id="4" name="TextBox 3"/>
          <p:cNvSpPr txBox="1"/>
          <p:nvPr/>
        </p:nvSpPr>
        <p:spPr>
          <a:xfrm>
            <a:off x="304800" y="3505200"/>
            <a:ext cx="845820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ahabatnya</a:t>
            </a:r>
            <a:endParaRPr lang="en-U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1938992"/>
          </a:xfrm>
          <a:prstGeom prst="rect">
            <a:avLst/>
          </a:prstGeom>
          <a:solidFill>
            <a:srgbClr val="7030A0">
              <a:alpha val="51000"/>
            </a:srgbClr>
          </a:solidFill>
        </p:spPr>
        <p:txBody>
          <a:bodyPr wrap="square">
            <a:spAutoFit/>
          </a:bodyPr>
          <a:lstStyle/>
          <a:p>
            <a:pPr algn="ctr" rtl="1"/>
            <a:r>
              <a:rPr lang="ar-SA"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0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وإِيَّاىَ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60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en-US"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8100" y="3048000"/>
            <a:ext cx="9067800" cy="357020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s-ES" sz="2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s-ES" sz="9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2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kesejahteraan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s-ES" sz="9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2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patut</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dapat</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menunaikan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ibadat</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tenteram</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aman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tanpa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apa-apa</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gangguan</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masjid</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indah</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ini</a:t>
            </a:r>
            <a:r>
              <a:rPr lang="es-ES" sz="2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6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7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3124200" y="1847671"/>
            <a:ext cx="3505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a:ln w="11430"/>
                <a:solidFill>
                  <a:srgbClr val="F8F8F8"/>
                </a:solidFill>
                <a:effectLst>
                  <a:outerShdw blurRad="25400" algn="tl" rotWithShape="0">
                    <a:srgbClr val="000000">
                      <a:alpha val="43000"/>
                    </a:srgbClr>
                  </a:outerShdw>
                </a:effectLst>
              </a:rPr>
              <a:t>2 Rabiul Akhir </a:t>
            </a:r>
            <a:r>
              <a:rPr lang="fi-FI" sz="2400" b="1" spc="150" dirty="0" smtClean="0">
                <a:ln w="11430"/>
                <a:solidFill>
                  <a:srgbClr val="F8F8F8"/>
                </a:solidFill>
                <a:effectLst>
                  <a:outerShdw blurRad="25400" algn="tl" rotWithShape="0">
                    <a:srgbClr val="000000">
                      <a:alpha val="43000"/>
                    </a:srgbClr>
                  </a:outerShdw>
                </a:effectLst>
              </a:rPr>
              <a:t>1444H</a:t>
            </a:r>
            <a:endParaRPr lang="fi-FI" sz="2400" b="1" spc="150" dirty="0">
              <a:ln w="11430"/>
              <a:solidFill>
                <a:srgbClr val="F8F8F8"/>
              </a:solidFill>
              <a:effectLst>
                <a:outerShdw blurRad="25400" algn="tl" rotWithShape="0">
                  <a:srgbClr val="000000">
                    <a:alpha val="43000"/>
                  </a:srgbClr>
                </a:outerShdw>
              </a:effectLst>
            </a:endParaRPr>
          </a:p>
          <a:p>
            <a:pPr algn="ctr"/>
            <a:r>
              <a:rPr lang="fi-FI" sz="2400" b="1" i="1" spc="150" dirty="0">
                <a:ln w="11430"/>
                <a:solidFill>
                  <a:srgbClr val="FFFF00"/>
                </a:solidFill>
                <a:effectLst>
                  <a:outerShdw blurRad="25400" algn="tl" rotWithShape="0">
                    <a:srgbClr val="000000">
                      <a:alpha val="43000"/>
                    </a:srgbClr>
                  </a:outerShdw>
                </a:effectLst>
                <a:latin typeface="AR BERKLEY" pitchFamily="2" charset="0"/>
              </a:rPr>
              <a:t>Bersamaan</a:t>
            </a:r>
          </a:p>
          <a:p>
            <a:pPr algn="ctr"/>
            <a:r>
              <a:rPr lang="fi-FI" sz="2400" b="1" spc="150" dirty="0" smtClean="0">
                <a:ln w="11430"/>
                <a:solidFill>
                  <a:srgbClr val="F8F8F8"/>
                </a:solidFill>
                <a:effectLst>
                  <a:outerShdw blurRad="25400" algn="tl" rotWithShape="0">
                    <a:srgbClr val="000000">
                      <a:alpha val="43000"/>
                    </a:srgbClr>
                  </a:outerShdw>
                </a:effectLst>
              </a:rPr>
              <a:t>28 </a:t>
            </a:r>
            <a:r>
              <a:rPr lang="fi-FI" sz="2400" b="1" spc="150" dirty="0">
                <a:ln w="11430"/>
                <a:solidFill>
                  <a:srgbClr val="F8F8F8"/>
                </a:solidFill>
                <a:effectLst>
                  <a:outerShdw blurRad="25400" algn="tl" rotWithShape="0">
                    <a:srgbClr val="000000">
                      <a:alpha val="43000"/>
                    </a:srgbClr>
                  </a:outerShdw>
                </a:effectLst>
              </a:rPr>
              <a:t>Oktober </a:t>
            </a:r>
            <a:r>
              <a:rPr lang="fi-FI" sz="2400" b="1" spc="150" dirty="0" smtClean="0">
                <a:ln w="11430"/>
                <a:solidFill>
                  <a:srgbClr val="F8F8F8"/>
                </a:solidFill>
                <a:effectLst>
                  <a:outerShdw blurRad="25400" algn="tl" rotWithShape="0">
                    <a:srgbClr val="000000">
                      <a:alpha val="43000"/>
                    </a:srgbClr>
                  </a:outerShdw>
                </a:effectLst>
              </a:rPr>
              <a:t>2022M</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04800" y="3581400"/>
            <a:ext cx="8534400" cy="2431435"/>
          </a:xfrm>
          <a:prstGeom prst="rect">
            <a:avLst/>
          </a:prstGeom>
          <a:noFill/>
          <a:scene3d>
            <a:camera prst="perspectiveAbove"/>
            <a:lightRig rig="threePt" dir="t"/>
          </a:scene3d>
        </p:spPr>
        <p:txBody>
          <a:bodyPr wrap="square" lIns="91440" tIns="45720" rIns="91440" bIns="45720">
            <a:spAutoFit/>
            <a:sp3d extrusionH="57150">
              <a:bevelT w="38100" h="38100" prst="angle"/>
            </a:sp3d>
          </a:bodyPr>
          <a:lstStyle/>
          <a:p>
            <a:pPr algn="ctr"/>
            <a:r>
              <a:rPr lang="fi-FI" sz="7600" b="1" dirty="0">
                <a:ln w="900" cmpd="sng">
                  <a:solidFill>
                    <a:schemeClr val="accent1">
                      <a:satMod val="190000"/>
                      <a:alpha val="55000"/>
                    </a:schemeClr>
                  </a:solidFill>
                  <a:prstDash val="solid"/>
                </a:ln>
                <a:solidFill>
                  <a:schemeClr val="accent1">
                    <a:satMod val="200000"/>
                    <a:tint val="3000"/>
                  </a:schemeClr>
                </a:solidFill>
                <a:effectLst>
                  <a:glow rad="139700">
                    <a:schemeClr val="accent5">
                      <a:satMod val="175000"/>
                      <a:alpha val="40000"/>
                    </a:schemeClr>
                  </a:glow>
                  <a:innerShdw blurRad="101600" dist="76200" dir="5400000">
                    <a:schemeClr val="accent1">
                      <a:satMod val="190000"/>
                      <a:tint val="100000"/>
                      <a:alpha val="74000"/>
                    </a:schemeClr>
                  </a:innerShdw>
                </a:effectLst>
                <a:latin typeface="Berlin Sans FB Demi" panose="020E0802020502020306" pitchFamily="34" charset="0"/>
              </a:rPr>
              <a:t>MEMAKMURKAN MASJID</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chemeClr val="accent2"/>
                                        </p:clrVal>
                                      </p:to>
                                    </p:set>
                                    <p:set>
                                      <p:cBhvr>
                                        <p:cTn id="9" dur="500" fill="hold"/>
                                        <p:tgtEl>
                                          <p:spTgt spid="6">
                                            <p:txEl>
                                              <p:pRg st="0" end="0"/>
                                            </p:txEl>
                                          </p:spTgt>
                                        </p:tgtEl>
                                        <p:attrNameLst>
                                          <p:attrName>fillcolor</p:attrName>
                                        </p:attrNameLst>
                                      </p:cBhvr>
                                      <p:to>
                                        <p:clrVal>
                                          <a:schemeClr val="accent2"/>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281488" y="679451"/>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196341" y="160338"/>
            <a:ext cx="7239000" cy="7620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PESANAN  KHATIB</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86055" y="1295400"/>
            <a:ext cx="7315200" cy="1143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Mendengar </a:t>
            </a:r>
            <a:r>
              <a:rPr lang="sv-SE" sz="3000" b="1" dirty="0">
                <a:ln w="1905"/>
                <a:solidFill>
                  <a:schemeClr val="accent5">
                    <a:lumMod val="50000"/>
                  </a:schemeClr>
                </a:solidFill>
                <a:effectLst>
                  <a:innerShdw blurRad="69850" dist="43180" dir="5400000">
                    <a:srgbClr val="000000">
                      <a:alpha val="65000"/>
                    </a:srgbClr>
                  </a:innerShdw>
                </a:effectLst>
              </a:rPr>
              <a:t>khutbah adalah sebahagian kesempurnaan solat Jumaat itu sendiri</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2" name="AutoShape 2" descr="B'jue Corner: Mematikan Telefon Bimbit Ketika Sol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1.bp.blogspot.com/-7dAbroxJCt0/W6VisnU-dfI/AAAAAAAANT4/9fegd-amS8E3vF70UFqSUC9rF0sqIh0bgCLcBGAs/s1600/imag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5867400" y="4800600"/>
            <a:ext cx="3013710" cy="1905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9" name="Rounded Rectangle 8"/>
          <p:cNvSpPr/>
          <p:nvPr/>
        </p:nvSpPr>
        <p:spPr>
          <a:xfrm>
            <a:off x="1143000" y="2362200"/>
            <a:ext cx="7010400" cy="1143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smtClean="0">
                <a:ln w="1905"/>
                <a:solidFill>
                  <a:schemeClr val="accent5">
                    <a:lumMod val="50000"/>
                  </a:schemeClr>
                </a:solidFill>
                <a:effectLst>
                  <a:innerShdw blurRad="69850" dist="43180" dir="5400000">
                    <a:srgbClr val="000000">
                      <a:alpha val="65000"/>
                    </a:srgbClr>
                  </a:innerShdw>
                </a:effectLst>
              </a:rPr>
              <a:t>Sila </a:t>
            </a:r>
            <a:r>
              <a:rPr lang="sv-SE" sz="3000" b="1" dirty="0">
                <a:ln w="1905"/>
                <a:solidFill>
                  <a:schemeClr val="accent5">
                    <a:lumMod val="50000"/>
                  </a:schemeClr>
                </a:solidFill>
                <a:effectLst>
                  <a:innerShdw blurRad="69850" dist="43180" dir="5400000">
                    <a:srgbClr val="000000">
                      <a:alpha val="65000"/>
                    </a:srgbClr>
                  </a:innerShdw>
                </a:effectLst>
              </a:rPr>
              <a:t>beri tumpuan sebaik mungkin kepada khutbah yang disampaikan</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9"/>
          <p:cNvSpPr/>
          <p:nvPr/>
        </p:nvSpPr>
        <p:spPr>
          <a:xfrm>
            <a:off x="1981200" y="3429000"/>
            <a:ext cx="6934200"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a:ln w="1905"/>
                <a:solidFill>
                  <a:schemeClr val="accent5">
                    <a:lumMod val="50000"/>
                  </a:schemeClr>
                </a:solidFill>
                <a:effectLst>
                  <a:innerShdw blurRad="69850" dist="43180" dir="5400000">
                    <a:srgbClr val="000000">
                      <a:alpha val="65000"/>
                    </a:srgbClr>
                  </a:innerShdw>
                </a:effectLst>
              </a:rPr>
              <a:t>Jangan leka dengan perkara lain, termasuklah bermain dengan </a:t>
            </a:r>
            <a:r>
              <a:rPr lang="sv-SE" sz="3000" b="1" dirty="0" smtClean="0">
                <a:ln w="1905"/>
                <a:solidFill>
                  <a:schemeClr val="accent5">
                    <a:lumMod val="50000"/>
                  </a:schemeClr>
                </a:solidFill>
                <a:effectLst>
                  <a:innerShdw blurRad="69850" dist="43180" dir="5400000">
                    <a:srgbClr val="000000">
                      <a:alpha val="65000"/>
                    </a:srgbClr>
                  </a:innerShdw>
                </a:effectLst>
              </a:rPr>
              <a:t>handphone</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11" name="Rounded Rectangle 10"/>
          <p:cNvSpPr/>
          <p:nvPr/>
        </p:nvSpPr>
        <p:spPr>
          <a:xfrm>
            <a:off x="307976" y="5143500"/>
            <a:ext cx="5254624" cy="11811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v-SE" sz="2000" b="1" dirty="0" smtClean="0">
                <a:ln w="1905"/>
                <a:solidFill>
                  <a:srgbClr val="FF0000"/>
                </a:solidFill>
                <a:effectLst>
                  <a:innerShdw blurRad="69850" dist="43180" dir="5400000">
                    <a:srgbClr val="000000">
                      <a:alpha val="65000"/>
                    </a:srgbClr>
                  </a:innerShdw>
                </a:effectLst>
                <a:latin typeface="Arial Black" pitchFamily="34" charset="0"/>
                <a:cs typeface="Times New Roman" pitchFamily="18" charset="0"/>
              </a:rPr>
              <a:t>Tergamak kah </a:t>
            </a:r>
            <a:r>
              <a:rPr lang="sv-SE" sz="2000" b="1" dirty="0">
                <a:ln w="1905"/>
                <a:solidFill>
                  <a:srgbClr val="FF0000"/>
                </a:solidFill>
                <a:effectLst>
                  <a:innerShdw blurRad="69850" dist="43180" dir="5400000">
                    <a:srgbClr val="000000">
                      <a:alpha val="65000"/>
                    </a:srgbClr>
                  </a:innerShdw>
                </a:effectLst>
                <a:latin typeface="Arial Black" pitchFamily="34" charset="0"/>
                <a:cs typeface="Times New Roman" pitchFamily="18" charset="0"/>
              </a:rPr>
              <a:t>kita melanggar pesanan Nabi SAW, apatah lagi dalam rumah Allah yang mulia ini?</a:t>
            </a:r>
            <a:endParaRPr lang="en-US" sz="2000" b="1" dirty="0">
              <a:ln w="1905"/>
              <a:solidFill>
                <a:srgbClr val="FF0000"/>
              </a:solidFill>
              <a:effectLst>
                <a:innerShdw blurRad="69850" dist="43180" dir="5400000">
                  <a:srgbClr val="000000">
                    <a:alpha val="65000"/>
                  </a:srgbClr>
                </a:innerShdw>
              </a:effectLst>
              <a:latin typeface="Arial Black" pitchFamily="34" charset="0"/>
              <a:cs typeface="Times New Roman" pitchFamily="18" charset="0"/>
            </a:endParaRPr>
          </a:p>
        </p:txBody>
      </p:sp>
    </p:spTree>
    <p:extLst>
      <p:ext uri="{BB962C8B-B14F-4D97-AF65-F5344CB8AC3E}">
        <p14:creationId xmlns:p14="http://schemas.microsoft.com/office/powerpoint/2010/main" val="138455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2000"/>
          </a:stretch>
        </a:blipFill>
        <a:effectLst/>
      </p:bgPr>
    </p:bg>
    <p:spTree>
      <p:nvGrpSpPr>
        <p:cNvPr id="1" name=""/>
        <p:cNvGrpSpPr/>
        <p:nvPr/>
      </p:nvGrpSpPr>
      <p:grpSpPr>
        <a:xfrm>
          <a:off x="0" y="0"/>
          <a:ext cx="0" cy="0"/>
          <a:chOff x="0" y="0"/>
          <a:chExt cx="0" cy="0"/>
        </a:xfrm>
      </p:grpSpPr>
      <p:sp>
        <p:nvSpPr>
          <p:cNvPr id="4" name="Rounded Rectangle 3"/>
          <p:cNvSpPr/>
          <p:nvPr/>
        </p:nvSpPr>
        <p:spPr>
          <a:xfrm>
            <a:off x="3200400" y="381000"/>
            <a:ext cx="5410200" cy="135255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Merupakan </a:t>
            </a:r>
            <a:r>
              <a:rPr lang="sv-SE" sz="3200" b="1" dirty="0">
                <a:ln w="1905"/>
                <a:solidFill>
                  <a:schemeClr val="accent5">
                    <a:lumMod val="50000"/>
                  </a:schemeClr>
                </a:solidFill>
                <a:effectLst>
                  <a:innerShdw blurRad="69850" dist="43180" dir="5400000">
                    <a:srgbClr val="000000">
                      <a:alpha val="65000"/>
                    </a:srgbClr>
                  </a:innerShdw>
                </a:effectLst>
              </a:rPr>
              <a:t>tempat suci umat Islam dan lambang syiar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6" name="Chevron 5"/>
          <p:cNvSpPr/>
          <p:nvPr/>
        </p:nvSpPr>
        <p:spPr>
          <a:xfrm rot="5400000">
            <a:off x="4516517" y="2012159"/>
            <a:ext cx="1065847" cy="54864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3" name="Right Arrow 2"/>
          <p:cNvSpPr/>
          <p:nvPr/>
        </p:nvSpPr>
        <p:spPr>
          <a:xfrm>
            <a:off x="381000" y="457200"/>
            <a:ext cx="2743200" cy="1143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Cloud 4"/>
          <p:cNvSpPr/>
          <p:nvPr/>
        </p:nvSpPr>
        <p:spPr>
          <a:xfrm>
            <a:off x="533400" y="762000"/>
            <a:ext cx="2113597" cy="5334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ln w="1905"/>
                <a:solidFill>
                  <a:srgbClr val="C00000"/>
                </a:solidFill>
                <a:effectLst>
                  <a:innerShdw blurRad="69850" dist="43180" dir="5400000">
                    <a:srgbClr val="000000">
                      <a:alpha val="65000"/>
                    </a:srgbClr>
                  </a:innerShdw>
                </a:effectLst>
              </a:rPr>
              <a:t>MASJID</a:t>
            </a:r>
            <a:endParaRPr lang="en-US" sz="2800" b="1" dirty="0">
              <a:ln w="1905"/>
              <a:solidFill>
                <a:srgbClr val="C00000"/>
              </a:solidFill>
              <a:effectLst>
                <a:innerShdw blurRad="69850" dist="43180" dir="5400000">
                  <a:srgbClr val="000000">
                    <a:alpha val="65000"/>
                  </a:srgbClr>
                </a:innerShdw>
              </a:effectLst>
            </a:endParaRPr>
          </a:p>
        </p:txBody>
      </p:sp>
      <p:sp>
        <p:nvSpPr>
          <p:cNvPr id="8" name="Rounded Rectangle 7"/>
          <p:cNvSpPr/>
          <p:nvPr/>
        </p:nvSpPr>
        <p:spPr>
          <a:xfrm>
            <a:off x="1143000" y="2895600"/>
            <a:ext cx="6807042" cy="3352799"/>
          </a:xfrm>
          <a:prstGeom prst="roundRect">
            <a:avLst/>
          </a:prstGeom>
          <a:solidFill>
            <a:schemeClr val="accent6">
              <a:lumMod val="20000"/>
              <a:lumOff val="80000"/>
              <a:alpha val="92000"/>
            </a:schemeClr>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Rasulullah SAW </a:t>
            </a:r>
            <a:r>
              <a:rPr lang="sv-SE" sz="3200" b="1" dirty="0" smtClean="0">
                <a:ln w="1905"/>
                <a:solidFill>
                  <a:schemeClr val="accent5">
                    <a:lumMod val="50000"/>
                  </a:schemeClr>
                </a:solidFill>
                <a:effectLst>
                  <a:innerShdw blurRad="69850" dist="43180" dir="5400000">
                    <a:srgbClr val="000000">
                      <a:alpha val="65000"/>
                    </a:srgbClr>
                  </a:innerShdw>
                </a:effectLst>
              </a:rPr>
              <a:t>telah </a:t>
            </a:r>
            <a:r>
              <a:rPr lang="sv-SE" sz="3200" b="1" dirty="0">
                <a:ln w="1905"/>
                <a:solidFill>
                  <a:schemeClr val="accent5">
                    <a:lumMod val="50000"/>
                  </a:schemeClr>
                </a:solidFill>
                <a:effectLst>
                  <a:innerShdw blurRad="69850" dist="43180" dir="5400000">
                    <a:srgbClr val="000000">
                      <a:alpha val="65000"/>
                    </a:srgbClr>
                  </a:innerShdw>
                </a:effectLst>
              </a:rPr>
              <a:t>mendirikan masjid pertama “Masjid Quba’” dalam peristiwa hijrah, sebagai langkah pertama dalam penyebaran Islam dan membangunkan masyarakat di Madinah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25000"/>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Ahmad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Shalabi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menyatakan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685800" y="2209800"/>
            <a:ext cx="7696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Di </a:t>
            </a:r>
            <a:r>
              <a:rPr lang="sv-SE" sz="3200" b="1" dirty="0" smtClean="0">
                <a:ln w="1905"/>
                <a:solidFill>
                  <a:schemeClr val="accent5">
                    <a:lumMod val="50000"/>
                  </a:schemeClr>
                </a:solidFill>
                <a:effectLst>
                  <a:innerShdw blurRad="69850" dist="43180" dir="5400000">
                    <a:srgbClr val="000000">
                      <a:alpha val="65000"/>
                    </a:srgbClr>
                  </a:innerShdw>
                </a:effectLst>
              </a:rPr>
              <a:t>dalam masjid, Rasulullah </a:t>
            </a:r>
            <a:r>
              <a:rPr lang="sv-SE" sz="3200" b="1" dirty="0">
                <a:ln w="1905"/>
                <a:solidFill>
                  <a:schemeClr val="accent5">
                    <a:lumMod val="50000"/>
                  </a:schemeClr>
                </a:solidFill>
                <a:effectLst>
                  <a:innerShdw blurRad="69850" dist="43180" dir="5400000">
                    <a:srgbClr val="000000">
                      <a:alpha val="65000"/>
                    </a:srgbClr>
                  </a:innerShdw>
                </a:effectLst>
              </a:rPr>
              <a:t>SAW menjelaskan wahyu yang diterimanya dari Allah </a:t>
            </a:r>
            <a:r>
              <a:rPr lang="sv-SE" sz="3200" b="1" dirty="0" smtClean="0">
                <a:ln w="1905"/>
                <a:solidFill>
                  <a:schemeClr val="accent5">
                    <a:lumMod val="50000"/>
                  </a:schemeClr>
                </a:solidFill>
                <a:effectLst>
                  <a:innerShdw blurRad="69850" dist="43180" dir="5400000">
                    <a:srgbClr val="000000">
                      <a:alpha val="65000"/>
                    </a:srgbClr>
                  </a:innerShdw>
                </a:effectLst>
              </a:rPr>
              <a:t>SWT, </a:t>
            </a:r>
            <a:r>
              <a:rPr lang="sv-SE" sz="3200" b="1" dirty="0">
                <a:ln w="1905"/>
                <a:solidFill>
                  <a:schemeClr val="accent5">
                    <a:lumMod val="50000"/>
                  </a:schemeClr>
                </a:solidFill>
                <a:effectLst>
                  <a:innerShdw blurRad="69850" dist="43180" dir="5400000">
                    <a:srgbClr val="000000">
                      <a:alpha val="65000"/>
                    </a:srgbClr>
                  </a:innerShdw>
                </a:effectLst>
              </a:rPr>
              <a:t>menjawab segala pertanyaan para Sahabat, memberi fatwa, mengajar agama, mengadakan mesyuarat dan bersilaturrahim sesama </a:t>
            </a:r>
            <a:r>
              <a:rPr lang="sv-SE" sz="3200" b="1" dirty="0" smtClean="0">
                <a:ln w="1905"/>
                <a:solidFill>
                  <a:schemeClr val="accent5">
                    <a:lumMod val="50000"/>
                  </a:schemeClr>
                </a:solidFill>
                <a:effectLst>
                  <a:innerShdw blurRad="69850" dist="43180" dir="5400000">
                    <a:srgbClr val="000000">
                      <a:alpha val="65000"/>
                    </a:srgbClr>
                  </a:innerShdw>
                </a:effectLst>
              </a:rPr>
              <a:t>muslim</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59717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12409600</TotalTime>
  <Words>1352</Words>
  <Application>Microsoft Office PowerPoint</Application>
  <PresentationFormat>On-screen Show (4:3)</PresentationFormat>
  <Paragraphs>149</Paragraphs>
  <Slides>39</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39</vt:i4>
      </vt:variant>
    </vt:vector>
  </HeadingPairs>
  <TitlesOfParts>
    <vt:vector size="57"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653</cp:revision>
  <dcterms:created xsi:type="dcterms:W3CDTF">2017-12-24T04:47:57Z</dcterms:created>
  <dcterms:modified xsi:type="dcterms:W3CDTF">2022-10-26T08:54:42Z</dcterms:modified>
</cp:coreProperties>
</file>